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4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F20AD-81F0-429C-86F7-A2EECB73097B}" type="datetimeFigureOut">
              <a:rPr lang="en-GB" smtClean="0"/>
              <a:t>15/07/2024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EED4B-7A12-4BCA-ADD4-E919B6B572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137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70B04-C3C1-4FDC-9A4D-3D7059136C2B}" type="datetime1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36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FAB0C-A622-426B-836F-A653DC0BB94F}" type="datetime1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472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8716-20D2-48AF-A776-398466D37096}" type="datetime1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63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7A24E-2EDA-4C8A-BB9B-A9B2387F5467}" type="datetime1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563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56F78-0883-4C66-ACD9-5DD823733FF9}" type="datetime1">
              <a:rPr lang="en-GB" smtClean="0"/>
              <a:t>15/07/2024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825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2BEB5-45CC-4A7A-9229-28CDB0F4CB02}" type="datetime1">
              <a:rPr lang="en-GB" smtClean="0"/>
              <a:t>15/07/2024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273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4D0B6-262C-4A23-8F51-F403FF3C41A3}" type="datetime1">
              <a:rPr lang="en-GB" smtClean="0"/>
              <a:t>15/07/2024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438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AD21F-9813-4637-8499-E576D6EA9877}" type="datetime1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404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A427E-2FB6-4E23-BA33-74E6FAE59DFC}" type="datetime1">
              <a:rPr lang="en-GB" smtClean="0"/>
              <a:t>15/07/2024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915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356B1-600B-414B-9E14-1EAC1F888670}" type="datetime1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943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5D753-5B01-4583-B2A6-DAD088387E7C}" type="datetime1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45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51BAE-4C5A-4B9A-BBCC-30BDF7122B48}" type="datetime1">
              <a:rPr lang="en-GB" smtClean="0"/>
              <a:t>15/07/2024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1C3A-3823-4B8F-A092-94E4F24873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716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-10470" y="0"/>
            <a:ext cx="6858000" cy="139504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364865"/>
            <a:ext cx="34419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sz="3600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247203" y="1034048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FF34CB0-C127-49B5-B1EC-15B20280D7CC}"/>
              </a:ext>
            </a:extLst>
          </p:cNvPr>
          <p:cNvSpPr txBox="1"/>
          <p:nvPr/>
        </p:nvSpPr>
        <p:spPr>
          <a:xfrm>
            <a:off x="1401393" y="3103584"/>
            <a:ext cx="3477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u="sng" dirty="0"/>
              <a:t>B2 - Organisation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A4DB050-6968-496B-80EB-B6D8A37456E5}"/>
              </a:ext>
            </a:extLst>
          </p:cNvPr>
          <p:cNvSpPr txBox="1"/>
          <p:nvPr/>
        </p:nvSpPr>
        <p:spPr>
          <a:xfrm>
            <a:off x="645769" y="4468054"/>
            <a:ext cx="5690982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Name: _____________________</a:t>
            </a:r>
          </a:p>
          <a:p>
            <a:endParaRPr lang="en-GB" sz="3200" dirty="0"/>
          </a:p>
          <a:p>
            <a:r>
              <a:rPr lang="en-GB" sz="3200" dirty="0"/>
              <a:t>Class: ____________________</a:t>
            </a:r>
          </a:p>
          <a:p>
            <a:endParaRPr lang="en-GB" sz="3200" dirty="0"/>
          </a:p>
          <a:p>
            <a:pPr marL="514350" indent="-514350">
              <a:buFont typeface="+mj-lt"/>
              <a:buAutoNum type="arabicPeriod"/>
            </a:pPr>
            <a:r>
              <a:rPr lang="en-GB" sz="2000" dirty="0"/>
              <a:t>Learn the keywords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/>
              <a:t>Watch the video links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/>
              <a:t>Complete the exam question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/>
              <a:t>Check your answers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/>
              <a:t>Complete any additional work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386180-227E-4C38-AACA-4B8DAE39B0D6}"/>
              </a:ext>
            </a:extLst>
          </p:cNvPr>
          <p:cNvSpPr txBox="1"/>
          <p:nvPr/>
        </p:nvSpPr>
        <p:spPr>
          <a:xfrm>
            <a:off x="583509" y="1969050"/>
            <a:ext cx="55892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u="sng" dirty="0"/>
              <a:t>Weekly Home study booklet</a:t>
            </a:r>
          </a:p>
        </p:txBody>
      </p:sp>
    </p:spTree>
    <p:extLst>
      <p:ext uri="{BB962C8B-B14F-4D97-AF65-F5344CB8AC3E}">
        <p14:creationId xmlns:p14="http://schemas.microsoft.com/office/powerpoint/2010/main" val="3539841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:a16="http://schemas.microsoft.com/office/drawing/2014/main" id="{3C368A5E-4E32-4FDE-8CD4-AEB0568E1D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9373" y="143831"/>
            <a:ext cx="311925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KPI checklist - C5 – Energy changes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193197-745E-4984-B235-3B847EF58308}"/>
              </a:ext>
            </a:extLst>
          </p:cNvPr>
          <p:cNvSpPr txBox="1"/>
          <p:nvPr/>
        </p:nvSpPr>
        <p:spPr>
          <a:xfrm>
            <a:off x="471487" y="543050"/>
            <a:ext cx="61786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Evaluate your knowledge before and after completing the home study pages.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EA67007-ADBD-4166-A10B-043188D7FF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569018"/>
              </p:ext>
            </p:extLst>
          </p:nvPr>
        </p:nvGraphicFramePr>
        <p:xfrm>
          <a:off x="315890" y="890954"/>
          <a:ext cx="6334292" cy="7807576"/>
        </p:xfrm>
        <a:graphic>
          <a:graphicData uri="http://schemas.openxmlformats.org/drawingml/2006/table">
            <a:tbl>
              <a:tblPr firstRow="1" firstCol="1" bandRow="1"/>
              <a:tblGrid>
                <a:gridCol w="476883">
                  <a:extLst>
                    <a:ext uri="{9D8B030D-6E8A-4147-A177-3AD203B41FA5}">
                      <a16:colId xmlns:a16="http://schemas.microsoft.com/office/drawing/2014/main" val="2507956392"/>
                    </a:ext>
                  </a:extLst>
                </a:gridCol>
                <a:gridCol w="4298051">
                  <a:extLst>
                    <a:ext uri="{9D8B030D-6E8A-4147-A177-3AD203B41FA5}">
                      <a16:colId xmlns:a16="http://schemas.microsoft.com/office/drawing/2014/main" val="536163673"/>
                    </a:ext>
                  </a:extLst>
                </a:gridCol>
                <a:gridCol w="810162">
                  <a:extLst>
                    <a:ext uri="{9D8B030D-6E8A-4147-A177-3AD203B41FA5}">
                      <a16:colId xmlns:a16="http://schemas.microsoft.com/office/drawing/2014/main" val="2069909531"/>
                    </a:ext>
                  </a:extLst>
                </a:gridCol>
                <a:gridCol w="749196">
                  <a:extLst>
                    <a:ext uri="{9D8B030D-6E8A-4147-A177-3AD203B41FA5}">
                      <a16:colId xmlns:a16="http://schemas.microsoft.com/office/drawing/2014/main" val="4027847328"/>
                    </a:ext>
                  </a:extLst>
                </a:gridCol>
              </a:tblGrid>
              <a:tr h="5870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 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65" marR="627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Beginning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159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9814507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Define cells, tissues, organs and organ systems 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68076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how food is digested including the roles of enzymes and bile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2431900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what enzymes are &amp; relate their activity to temperature and pH changes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723777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which reagent to use for different food tests RP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7029864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structure and function of the human heart &amp; lungs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1304796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how the structure of arteries, veins and capillaries relates to their function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2037726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and describe the 4 components of the blood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7736328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what coronary heart disease is and evaluate the different treatments available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0835615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Define health and describe the relationship between health and disease including non-communicable diseases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725276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what risk factors are and be able to identify common risk factors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8089906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cancer and the difference between benign and malignant tumours 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421450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how the structures of plant tissue are related to their function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4794475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Explain how the structure of root hair cells, xylem and phloem are adapted to their functions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141687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the process of transpiration, factors that can affect the rate of transpiration and the structure and function of stomata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8697042"/>
                  </a:ext>
                </a:extLst>
              </a:tr>
              <a:tr h="4813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Describe translocation and the tissues involved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2765" marR="6276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3936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3886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9558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3896423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Cell organisation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4992461"/>
              </p:ext>
            </p:extLst>
          </p:nvPr>
        </p:nvGraphicFramePr>
        <p:xfrm>
          <a:off x="206670" y="1063852"/>
          <a:ext cx="6494577" cy="1841220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3545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5607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Tissue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 tissue is a group of similar cells working together for a specific function or role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524566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organ is a group of similar tissue working together for a specific function or role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345284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 system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 organ system is a group of organs working together for a specific function or role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4290217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0455413"/>
              </p:ext>
            </p:extLst>
          </p:nvPr>
        </p:nvGraphicFramePr>
        <p:xfrm>
          <a:off x="206670" y="5899975"/>
          <a:ext cx="6394343" cy="2203069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https://youtu.be/MB6mE6weCS4?si=IB1VgAh-LDK7hQgj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https://www.bbc.co.uk/bitesize/topics/zwtcng8/articles/z24h3qt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https://www.bbc.co.uk/bitesize/guides/zyptv9q/test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78552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3360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–Digestive system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567992"/>
              </p:ext>
            </p:extLst>
          </p:nvPr>
        </p:nvGraphicFramePr>
        <p:xfrm>
          <a:off x="206670" y="848564"/>
          <a:ext cx="6494577" cy="1506220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Digestion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cs typeface="Calibri"/>
                        </a:rPr>
                        <a:t>the breakdown of food from large, insoluble, molecules into smaller, soluble, molecules</a:t>
                      </a: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Absorption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cs typeface="Calibri"/>
                        </a:rPr>
                        <a:t>where the small molecules are absorbed through the walls of the intestines into the blood stream so they can be transported to cells</a:t>
                      </a:r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Peristalsis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the waves of constriction in the  oesophagus which keeps the food moving in one direction</a:t>
                      </a:r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9410075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354899"/>
              </p:ext>
            </p:extLst>
          </p:nvPr>
        </p:nvGraphicFramePr>
        <p:xfrm>
          <a:off x="206670" y="5910886"/>
          <a:ext cx="6394343" cy="3091434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https://youtu.be/vMI46qGQMDw?si=XegvFffeMUec1H6I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https://www.bbc.co.uk/bitesize/guides/zcttv9q/revision/1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https://www.bbc.co.uk/bitesize/guides/zcttv9q/test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60724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8807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Balanced diet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681889"/>
              </p:ext>
            </p:extLst>
          </p:nvPr>
        </p:nvGraphicFramePr>
        <p:xfrm>
          <a:off x="205157" y="851952"/>
          <a:ext cx="6494577" cy="1502918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Carbohydrates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Food group responsible for stored energy, broken down into simple sugars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Proteins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Food group responsible for growth and repair, Broken down into amino acids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Lipids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Food group responsible for insulation and protection, broken down into fatty acids and glycerol.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114645"/>
              </p:ext>
            </p:extLst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0755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Food tests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703742"/>
              </p:ext>
            </p:extLst>
          </p:nvPr>
        </p:nvGraphicFramePr>
        <p:xfrm>
          <a:off x="205157" y="851952"/>
          <a:ext cx="6494577" cy="2041398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Benedict's reagent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The Biochemical test for sugars, positive results range from green to red (low sugar to high sugar content)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Biuret test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biochemical test for proteins, a positive results goes from blue to purple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Iodine test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biochemical test </a:t>
                      </a:r>
                      <a:r>
                        <a:rPr lang="en-GB" sz="9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fro</a:t>
                      </a:r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starch, a positive result goes from orange to black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Ethanol test/Sudan III test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biochemical test for a lipid, a positive result causes a cloudy precipitate (Ethanol test) a red-stained layer forms on the surface of the liquid (Sudan III)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848266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230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Enzymes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88432"/>
              </p:ext>
            </p:extLst>
          </p:nvPr>
        </p:nvGraphicFramePr>
        <p:xfrm>
          <a:off x="205157" y="85195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Substrate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Enzyme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Catalyst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356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3480325" cy="836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Factors that affect enzyme action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0396345"/>
              </p:ext>
            </p:extLst>
          </p:nvPr>
        </p:nvGraphicFramePr>
        <p:xfrm>
          <a:off x="205157" y="117961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3480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3031551" cy="836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Lungs and gas exchange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0286989"/>
              </p:ext>
            </p:extLst>
          </p:nvPr>
        </p:nvGraphicFramePr>
        <p:xfrm>
          <a:off x="205157" y="127867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Diffusion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Alveoli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896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The heart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492328"/>
              </p:ext>
            </p:extLst>
          </p:nvPr>
        </p:nvGraphicFramePr>
        <p:xfrm>
          <a:off x="205157" y="85195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Atrium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Ventricles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10256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Blood vessels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272495"/>
              </p:ext>
            </p:extLst>
          </p:nvPr>
        </p:nvGraphicFramePr>
        <p:xfrm>
          <a:off x="205157" y="85195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Artery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Veins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Capillaries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0310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Blood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809923"/>
              </p:ext>
            </p:extLst>
          </p:nvPr>
        </p:nvGraphicFramePr>
        <p:xfrm>
          <a:off x="205157" y="85195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White blood cell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Platelets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blood cell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0656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3488755" cy="836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Cardiovascular disease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734949"/>
              </p:ext>
            </p:extLst>
          </p:nvPr>
        </p:nvGraphicFramePr>
        <p:xfrm>
          <a:off x="205157" y="133963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8985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Cancer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853689"/>
              </p:ext>
            </p:extLst>
          </p:nvPr>
        </p:nvGraphicFramePr>
        <p:xfrm>
          <a:off x="205157" y="85195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Malignant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Benign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Tumour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4788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Plant cell organisation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508633"/>
              </p:ext>
            </p:extLst>
          </p:nvPr>
        </p:nvGraphicFramePr>
        <p:xfrm>
          <a:off x="205157" y="85195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39290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Transpiration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616301"/>
              </p:ext>
            </p:extLst>
          </p:nvPr>
        </p:nvGraphicFramePr>
        <p:xfrm>
          <a:off x="205157" y="85195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Xylem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Evapotranspiration 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Stomata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56522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Rate of water uptake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419210"/>
              </p:ext>
            </p:extLst>
          </p:nvPr>
        </p:nvGraphicFramePr>
        <p:xfrm>
          <a:off x="205157" y="85195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85521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32F57A-12B4-4194-815E-F1C7425D6753}"/>
              </a:ext>
            </a:extLst>
          </p:cNvPr>
          <p:cNvSpPr/>
          <p:nvPr/>
        </p:nvSpPr>
        <p:spPr>
          <a:xfrm>
            <a:off x="0" y="0"/>
            <a:ext cx="6858000" cy="3516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>
            <a:solidFill>
              <a:schemeClr val="accent6">
                <a:lumMod val="40000"/>
                <a:lumOff val="6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GB" sz="110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3D6B40-BFB6-45F4-9114-B493D981970F}"/>
              </a:ext>
            </a:extLst>
          </p:cNvPr>
          <p:cNvSpPr/>
          <p:nvPr/>
        </p:nvSpPr>
        <p:spPr>
          <a:xfrm>
            <a:off x="-10470" y="11548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ea typeface="Arial" panose="020B0604020202020204" pitchFamily="34" charset="0"/>
              </a:rPr>
              <a:t>GCSE Biology</a:t>
            </a: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94545FC-B60E-4E09-8523-0FC2D57D84EC}"/>
              </a:ext>
            </a:extLst>
          </p:cNvPr>
          <p:cNvGrpSpPr/>
          <p:nvPr/>
        </p:nvGrpSpPr>
        <p:grpSpPr>
          <a:xfrm>
            <a:off x="4047171" y="141680"/>
            <a:ext cx="2600327" cy="721995"/>
            <a:chOff x="0" y="0"/>
            <a:chExt cx="2600859" cy="721995"/>
          </a:xfrm>
        </p:grpSpPr>
        <p:pic>
          <p:nvPicPr>
            <p:cNvPr id="7" name="image3.png">
              <a:extLst>
                <a:ext uri="{FF2B5EF4-FFF2-40B4-BE49-F238E27FC236}">
                  <a16:creationId xmlns:a16="http://schemas.microsoft.com/office/drawing/2014/main" id="{B8B56E2F-C756-4D5A-BF92-D3A5224EB4E6}"/>
                </a:ext>
              </a:extLst>
            </p:cNvPr>
            <p:cNvPicPr/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0" y="29261"/>
              <a:ext cx="366395" cy="663575"/>
            </a:xfrm>
            <a:prstGeom prst="rect">
              <a:avLst/>
            </a:prstGeom>
            <a:ln/>
          </p:spPr>
        </p:pic>
        <p:pic>
          <p:nvPicPr>
            <p:cNvPr id="8" name="image1.png">
              <a:extLst>
                <a:ext uri="{FF2B5EF4-FFF2-40B4-BE49-F238E27FC236}">
                  <a16:creationId xmlns:a16="http://schemas.microsoft.com/office/drawing/2014/main" id="{D9186A66-9164-4AD8-802A-ECDBA5AFD46D}"/>
                </a:ext>
              </a:extLst>
            </p:cNvPr>
            <p:cNvPicPr/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302106" y="0"/>
              <a:ext cx="642620" cy="721995"/>
            </a:xfrm>
            <a:prstGeom prst="rect">
              <a:avLst/>
            </a:prstGeom>
            <a:ln/>
          </p:spPr>
        </p:pic>
        <p:pic>
          <p:nvPicPr>
            <p:cNvPr id="9" name="image4.png">
              <a:extLst>
                <a:ext uri="{FF2B5EF4-FFF2-40B4-BE49-F238E27FC236}">
                  <a16:creationId xmlns:a16="http://schemas.microsoft.com/office/drawing/2014/main" id="{A19FECBC-78BE-4EDD-B4B0-74DD7DB9361F}"/>
                </a:ext>
              </a:extLst>
            </p:cNvPr>
            <p:cNvPicPr/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482804" y="95098"/>
              <a:ext cx="699770" cy="530225"/>
            </a:xfrm>
            <a:prstGeom prst="rect">
              <a:avLst/>
            </a:prstGeom>
            <a:ln/>
          </p:spPr>
        </p:pic>
        <p:pic>
          <p:nvPicPr>
            <p:cNvPr id="10" name="image2.png">
              <a:extLst>
                <a:ext uri="{FF2B5EF4-FFF2-40B4-BE49-F238E27FC236}">
                  <a16:creationId xmlns:a16="http://schemas.microsoft.com/office/drawing/2014/main" id="{4EDAC669-F035-40DF-9677-4B390C040FFC}"/>
                </a:ext>
              </a:extLst>
            </p:cNvPr>
            <p:cNvPicPr/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953159" y="36576"/>
              <a:ext cx="647700" cy="647700"/>
            </a:xfrm>
            <a:prstGeom prst="rect">
              <a:avLst/>
            </a:prstGeom>
            <a:ln/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9289A41F-E8D0-4292-AB21-C3291F465A49}"/>
              </a:ext>
            </a:extLst>
          </p:cNvPr>
          <p:cNvSpPr/>
          <p:nvPr/>
        </p:nvSpPr>
        <p:spPr>
          <a:xfrm>
            <a:off x="-59755" y="277298"/>
            <a:ext cx="4098496" cy="553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600" dirty="0">
                <a:latin typeface="Arial" panose="020B0604020202020204" pitchFamily="34" charset="0"/>
                <a:ea typeface="Arial" panose="020B0604020202020204" pitchFamily="34" charset="0"/>
              </a:rPr>
              <a:t>Paper 1 – B2 – Translocation</a:t>
            </a:r>
            <a:endParaRPr lang="en-GB" sz="11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b="1" dirty="0">
                <a:solidFill>
                  <a:srgbClr val="FF0000"/>
                </a:solidFill>
                <a:latin typeface="Arial Unicode MS"/>
                <a:ea typeface="Arial Unicode MS"/>
                <a:cs typeface="Arial Unicode MS"/>
              </a:rPr>
              <a:t>FOLD OVER TO TEST YOURSELF →→→→</a:t>
            </a:r>
            <a:endParaRPr lang="en-GB" sz="11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D8C8758-C763-478F-A8D2-81C9A0B30C4D}"/>
              </a:ext>
            </a:extLst>
          </p:cNvPr>
          <p:cNvCxnSpPr>
            <a:cxnSpLocks/>
          </p:cNvCxnSpPr>
          <p:nvPr/>
        </p:nvCxnSpPr>
        <p:spPr>
          <a:xfrm>
            <a:off x="3429000" y="175846"/>
            <a:ext cx="0" cy="8968154"/>
          </a:xfrm>
          <a:prstGeom prst="line">
            <a:avLst/>
          </a:prstGeom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84C7CC7-C5F2-49F6-91C2-DA6007BC93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2465735"/>
              </p:ext>
            </p:extLst>
          </p:nvPr>
        </p:nvGraphicFramePr>
        <p:xfrm>
          <a:off x="205157" y="851952"/>
          <a:ext cx="6494577" cy="1070864"/>
        </p:xfrm>
        <a:graphic>
          <a:graphicData uri="http://schemas.openxmlformats.org/drawingml/2006/table">
            <a:tbl>
              <a:tblPr/>
              <a:tblGrid>
                <a:gridCol w="3235562">
                  <a:extLst>
                    <a:ext uri="{9D8B030D-6E8A-4147-A177-3AD203B41FA5}">
                      <a16:colId xmlns:a16="http://schemas.microsoft.com/office/drawing/2014/main" val="3727463230"/>
                    </a:ext>
                  </a:extLst>
                </a:gridCol>
                <a:gridCol w="3259015">
                  <a:extLst>
                    <a:ext uri="{9D8B030D-6E8A-4147-A177-3AD203B41FA5}">
                      <a16:colId xmlns:a16="http://schemas.microsoft.com/office/drawing/2014/main" val="8092543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Key Vocabulary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Definition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306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Phloem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147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9983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02964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7B0E53E-526E-49B9-A9C9-6DC6017F1CF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5157" y="6098104"/>
          <a:ext cx="6394343" cy="2933700"/>
        </p:xfrm>
        <a:graphic>
          <a:graphicData uri="http://schemas.openxmlformats.org/drawingml/2006/table">
            <a:tbl>
              <a:tblPr/>
              <a:tblGrid>
                <a:gridCol w="3219405">
                  <a:extLst>
                    <a:ext uri="{9D8B030D-6E8A-4147-A177-3AD203B41FA5}">
                      <a16:colId xmlns:a16="http://schemas.microsoft.com/office/drawing/2014/main" val="2873887127"/>
                    </a:ext>
                  </a:extLst>
                </a:gridCol>
                <a:gridCol w="2490147">
                  <a:extLst>
                    <a:ext uri="{9D8B030D-6E8A-4147-A177-3AD203B41FA5}">
                      <a16:colId xmlns:a16="http://schemas.microsoft.com/office/drawing/2014/main" val="3464816535"/>
                    </a:ext>
                  </a:extLst>
                </a:gridCol>
                <a:gridCol w="684791">
                  <a:extLst>
                    <a:ext uri="{9D8B030D-6E8A-4147-A177-3AD203B41FA5}">
                      <a16:colId xmlns:a16="http://schemas.microsoft.com/office/drawing/2014/main" val="2315953211"/>
                    </a:ext>
                  </a:extLst>
                </a:gridCol>
              </a:tblGrid>
              <a:tr h="1981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Task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Link to resource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QR Code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2670736"/>
                  </a:ext>
                </a:extLst>
              </a:tr>
              <a:tr h="4870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Watch the videos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https://youtu.be/dN7c2JniR8U?si=yJhlxui2pwEiFPnv</a:t>
                      </a: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857166"/>
                  </a:ext>
                </a:extLst>
              </a:tr>
              <a:tr h="396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Learn knowledge and practice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9947245"/>
                  </a:ext>
                </a:extLst>
              </a:tr>
              <a:tr h="40386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Practice exam questions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044794"/>
                  </a:ext>
                </a:extLst>
              </a:tr>
              <a:tr h="403860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" panose="020B0604020202020204" pitchFamily="34" charset="0"/>
                        </a:rPr>
                        <a:t>Teacher Task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3500" marR="63500" marT="63500" marB="6350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69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2252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778</TotalTime>
  <Words>1464</Words>
  <Application>Microsoft Office PowerPoint</Application>
  <PresentationFormat>On-screen Show (4:3)</PresentationFormat>
  <Paragraphs>446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Arial Unicode MS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Pope</dc:creator>
  <cp:lastModifiedBy>R Bowman</cp:lastModifiedBy>
  <cp:revision>50</cp:revision>
  <cp:lastPrinted>2024-02-09T08:03:08Z</cp:lastPrinted>
  <dcterms:created xsi:type="dcterms:W3CDTF">2024-02-08T14:33:29Z</dcterms:created>
  <dcterms:modified xsi:type="dcterms:W3CDTF">2024-07-15T14:51:02Z</dcterms:modified>
</cp:coreProperties>
</file>